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6" r:id="rId4"/>
    <p:sldId id="258" r:id="rId5"/>
    <p:sldId id="259" r:id="rId6"/>
    <p:sldId id="260" r:id="rId7"/>
    <p:sldId id="264" r:id="rId8"/>
    <p:sldId id="265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 autoAdjust="0"/>
    <p:restoredTop sz="94575" autoAdjust="0"/>
  </p:normalViewPr>
  <p:slideViewPr>
    <p:cSldViewPr>
      <p:cViewPr varScale="1">
        <p:scale>
          <a:sx n="106" d="100"/>
          <a:sy n="106" d="100"/>
        </p:scale>
        <p:origin x="-17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3D81A-AE8F-4269-B7EF-FCCBCA24F9E4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EF8D9-BCBB-4B5A-8C6C-26621EECF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614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310721-9AE5-469F-BB1F-B24B66202C3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oleObject" Target="../embeddings/Microsoft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Актуальные проблемы профилактики употребления ПАВ среди несовершеннолетних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ГБУЗ «Наркологический диспансер» МЗ КК</a:t>
            </a:r>
          </a:p>
          <a:p>
            <a:pPr algn="l"/>
            <a:r>
              <a:rPr lang="ru-RU" dirty="0" err="1" smtClean="0"/>
              <a:t>Диспансерно</a:t>
            </a:r>
            <a:r>
              <a:rPr lang="ru-RU" dirty="0" smtClean="0"/>
              <a:t>-поликлиническое отделение №2 </a:t>
            </a:r>
          </a:p>
          <a:p>
            <a:pPr algn="l"/>
            <a:r>
              <a:rPr lang="ru-RU" dirty="0" smtClean="0"/>
              <a:t>Байрамов </a:t>
            </a:r>
            <a:r>
              <a:rPr lang="ru-RU" dirty="0" err="1" smtClean="0"/>
              <a:t>Масим</a:t>
            </a:r>
            <a:r>
              <a:rPr lang="ru-RU" dirty="0" smtClean="0"/>
              <a:t> </a:t>
            </a:r>
            <a:r>
              <a:rPr lang="ru-RU" dirty="0" err="1" smtClean="0"/>
              <a:t>Агил</a:t>
            </a:r>
            <a:r>
              <a:rPr lang="ru-RU" dirty="0" smtClean="0"/>
              <a:t> </a:t>
            </a:r>
            <a:r>
              <a:rPr lang="ru-RU" dirty="0" err="1" smtClean="0"/>
              <a:t>оглы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881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188640"/>
            <a:ext cx="6172200" cy="141763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200" b="1" dirty="0" smtClean="0"/>
              <a:t>Тактика педагога при подозрении подростка в употреблении ПАВ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484784"/>
            <a:ext cx="8388424" cy="499221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ru-RU" sz="24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tx2"/>
                </a:solidFill>
              </a:rPr>
              <a:t>Если есть подозрение в постоянном или эпизодическом употреблении обучающимся </a:t>
            </a:r>
            <a:r>
              <a:rPr lang="ru-RU" altLang="ru-RU" sz="2400" b="1" dirty="0" err="1" smtClean="0">
                <a:solidFill>
                  <a:schemeClr val="tx2"/>
                </a:solidFill>
              </a:rPr>
              <a:t>психоактивных</a:t>
            </a:r>
            <a:r>
              <a:rPr lang="ru-RU" altLang="ru-RU" sz="2400" b="1" dirty="0" smtClean="0">
                <a:solidFill>
                  <a:schemeClr val="tx2"/>
                </a:solidFill>
              </a:rPr>
              <a:t> веществ,  необходимо: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solidFill>
                  <a:schemeClr val="tx2"/>
                </a:solidFill>
              </a:rPr>
              <a:t>1. уведомить администрацию школы о ситуации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solidFill>
                  <a:schemeClr val="tx2"/>
                </a:solidFill>
              </a:rPr>
              <a:t>2. осторожно сообщить о своих предположениях родителям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solidFill>
                  <a:schemeClr val="tx2"/>
                </a:solidFill>
              </a:rPr>
              <a:t>3. рекомендовать консультацию нарколога, психолога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solidFill>
                  <a:schemeClr val="tx2"/>
                </a:solidFill>
              </a:rPr>
              <a:t>4. держать ситуацию под контролем до выяснения обстоятельств, действовать в соответствии с законодательством. 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24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1520" y="1600200"/>
            <a:ext cx="8892480" cy="4525963"/>
          </a:xfrm>
          <a:noFill/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sz="1500" b="1" dirty="0" smtClean="0">
                <a:solidFill>
                  <a:schemeClr val="tx2"/>
                </a:solidFill>
              </a:rPr>
              <a:t>В случае подозрения на нахождение подростка в состоянии опьянения во время урока, педагог: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500" dirty="0" smtClean="0">
                <a:solidFill>
                  <a:schemeClr val="tx2"/>
                </a:solidFill>
              </a:rPr>
              <a:t>1. Уведомляет администрацию школы (по телефону) о ситуации, представитель администрации извещает медицинского работника школы;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500" dirty="0" smtClean="0">
                <a:solidFill>
                  <a:schemeClr val="tx2"/>
                </a:solidFill>
              </a:rPr>
              <a:t>2. Выводит учащегося из класса в коридор (проведение немедленного разбирательства о причинах и обстоятельствах употребления ПАВ нецелесообразно) и передает представителю администрации и медработнику;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500" b="1" dirty="0" smtClean="0">
                <a:solidFill>
                  <a:schemeClr val="tx2"/>
                </a:solidFill>
              </a:rPr>
              <a:t>Представитель администрации: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500" dirty="0" smtClean="0">
                <a:solidFill>
                  <a:schemeClr val="tx2"/>
                </a:solidFill>
              </a:rPr>
              <a:t>1. Сообщает родителям о ситуации, приглашая родителей приехать в школу, корректно направляет на консультацию к наркологу.</a:t>
            </a:r>
          </a:p>
          <a:p>
            <a:pPr eaLnBrk="1" hangingPunct="1">
              <a:lnSpc>
                <a:spcPct val="80000"/>
              </a:lnSpc>
            </a:pPr>
            <a:endParaRPr lang="ru-RU" altLang="ru-RU" sz="15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1500" b="1" dirty="0" smtClean="0">
                <a:solidFill>
                  <a:schemeClr val="tx2"/>
                </a:solidFill>
              </a:rPr>
              <a:t>Если подросток срочно нуждается в оказании медицинской помощи (нарушение дыхания, обморок, судороги, рвота, не реагирует на речь и т.д.), </a:t>
            </a:r>
            <a:r>
              <a:rPr lang="ru-RU" altLang="ru-RU" sz="1500" dirty="0" smtClean="0">
                <a:solidFill>
                  <a:schemeClr val="tx2"/>
                </a:solidFill>
              </a:rPr>
              <a:t>необходимо</a:t>
            </a:r>
            <a:r>
              <a:rPr lang="ru-RU" altLang="ru-RU" sz="1500" b="1" dirty="0" smtClean="0">
                <a:solidFill>
                  <a:schemeClr val="tx2"/>
                </a:solidFill>
              </a:rPr>
              <a:t> </a:t>
            </a:r>
            <a:r>
              <a:rPr lang="ru-RU" altLang="ru-RU" sz="1500" dirty="0" smtClean="0">
                <a:solidFill>
                  <a:schemeClr val="tx2"/>
                </a:solidFill>
              </a:rPr>
              <a:t>незамедлительно вызвать скорую помощь и известить администрацию, которая сообщает о ситуации родителям.</a:t>
            </a:r>
          </a:p>
          <a:p>
            <a:pPr eaLnBrk="1" hangingPunct="1">
              <a:lnSpc>
                <a:spcPct val="80000"/>
              </a:lnSpc>
            </a:pPr>
            <a:endParaRPr lang="ru-RU" altLang="ru-RU" sz="15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1500" b="1" dirty="0" smtClean="0">
                <a:solidFill>
                  <a:schemeClr val="tx2"/>
                </a:solidFill>
              </a:rPr>
              <a:t>Подтвердить, что состояние подростка похоже на состояние наркотического или алкогольного опьянения, может только медработник!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500" b="1" dirty="0" smtClean="0">
                <a:solidFill>
                  <a:schemeClr val="tx2"/>
                </a:solidFill>
              </a:rPr>
              <a:t>В случае совершения обучающимся правонарушения в состоянии алкогольного или наркотического опьянения, администрация школы уведомляет о случившемся родителей и представителей ОПДН.</a:t>
            </a:r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734830" y="0"/>
            <a:ext cx="8388424" cy="141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solidFill>
                  <a:schemeClr val="tx2"/>
                </a:solidFill>
              </a:rPr>
              <a:t>Тактика педагога при подозрении подростка в употреблении ПАВ</a:t>
            </a:r>
          </a:p>
        </p:txBody>
      </p:sp>
    </p:spTree>
    <p:extLst>
      <p:ext uri="{BB962C8B-B14F-4D97-AF65-F5344CB8AC3E}">
        <p14:creationId xmlns:p14="http://schemas.microsoft.com/office/powerpoint/2010/main" val="388357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pPr algn="ctr">
              <a:lnSpc>
                <a:spcPct val="140000"/>
              </a:lnSpc>
              <a:buFontTx/>
              <a:buNone/>
            </a:pP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</a:rPr>
              <a:t>*</a:t>
            </a:r>
            <a:r>
              <a:rPr lang="ru-RU" altLang="ru-RU" sz="2800" b="1" dirty="0" err="1">
                <a:solidFill>
                  <a:srgbClr val="000000"/>
                </a:solidFill>
                <a:latin typeface="Times New Roman" pitchFamily="18" charset="0"/>
              </a:rPr>
              <a:t>Аддиктивное</a:t>
            </a: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</a:rPr>
              <a:t> поведение – один из типов </a:t>
            </a:r>
            <a:r>
              <a:rPr lang="ru-RU" altLang="ru-RU" sz="2800" b="1" dirty="0" err="1">
                <a:solidFill>
                  <a:srgbClr val="000000"/>
                </a:solidFill>
                <a:latin typeface="Times New Roman" pitchFamily="18" charset="0"/>
              </a:rPr>
              <a:t>девиантного</a:t>
            </a:r>
            <a:endParaRPr lang="ru-RU" altLang="ru-RU" sz="28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lnSpc>
                <a:spcPct val="140000"/>
              </a:lnSpc>
              <a:buFontTx/>
              <a:buNone/>
            </a:pP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</a:rPr>
              <a:t>(отклоняющегося) поведения с формированием стремления человека к уходу от реальности, путём искусственного изменения своего психического состояния, </a:t>
            </a: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посредством </a:t>
            </a: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</a:rPr>
              <a:t>применения некоторых веществ, или постоянной фиксации внимания на определенных видах деятельности.</a:t>
            </a:r>
          </a:p>
          <a:p>
            <a:pPr algn="ctr">
              <a:lnSpc>
                <a:spcPct val="140000"/>
              </a:lnSpc>
              <a:buFontTx/>
              <a:buNone/>
            </a:pPr>
            <a:endParaRPr lang="ru-RU" altLang="ru-RU" sz="28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</a:rPr>
              <a:t>*</a:t>
            </a:r>
            <a:r>
              <a:rPr lang="ru-RU" altLang="ru-RU" sz="2800" b="1" dirty="0" err="1">
                <a:solidFill>
                  <a:srgbClr val="000000"/>
                </a:solidFill>
                <a:latin typeface="Times New Roman" pitchFamily="18" charset="0"/>
              </a:rPr>
              <a:t>Аддикты</a:t>
            </a: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</a:rPr>
              <a:t> не редко испытывают трудности с </a:t>
            </a: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переносимостью каких-либо проблемных </a:t>
            </a: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</a:rPr>
              <a:t>ситуаций. </a:t>
            </a:r>
            <a:endParaRPr lang="ru-RU" altLang="ru-RU" sz="2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Такие </a:t>
            </a: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</a:rPr>
              <a:t>люди ищут способ ухода от проблемы </a:t>
            </a: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искусственным </a:t>
            </a: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</a:rPr>
              <a:t>изменением своего сознания и получения положительных эмоций.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86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800" b="1" dirty="0">
                <a:solidFill>
                  <a:schemeClr val="tx2"/>
                </a:solidFill>
              </a:rPr>
              <a:t>Наркомания</a:t>
            </a:r>
            <a:r>
              <a:rPr lang="ru-RU" altLang="ru-RU" sz="2800" dirty="0">
                <a:solidFill>
                  <a:schemeClr val="tx2"/>
                </a:solidFill>
              </a:rPr>
              <a:t> – это заболевание, которое возникает в результате употребления наркотических веществ, вызывающих в малых дозах эйфорию (состояние повышенного, беспричинно-радостного настроения), а в больших дозах одурманивание или наркотический сон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06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Первичная: </a:t>
            </a:r>
            <a:r>
              <a:rPr lang="ru-RU" sz="1400" dirty="0" smtClean="0"/>
              <a:t>тематические кинолектории, интерактивные/игровые </a:t>
            </a:r>
            <a:r>
              <a:rPr lang="ru-RU" sz="1400" dirty="0"/>
              <a:t>формы (викторина, </a:t>
            </a:r>
            <a:r>
              <a:rPr lang="ru-RU" sz="1400" dirty="0" err="1"/>
              <a:t>Брейн</a:t>
            </a:r>
            <a:r>
              <a:rPr lang="ru-RU" sz="1400" dirty="0"/>
              <a:t>-ринг, социально-психологическая командная </a:t>
            </a:r>
            <a:r>
              <a:rPr lang="ru-RU" sz="1400" dirty="0" smtClean="0"/>
              <a:t>игра и </a:t>
            </a:r>
            <a:r>
              <a:rPr lang="ru-RU" sz="1400" dirty="0" err="1" smtClean="0"/>
              <a:t>т.д</a:t>
            </a:r>
            <a:r>
              <a:rPr lang="ru-RU" sz="1400" dirty="0" smtClean="0"/>
              <a:t>), профилактические лекции и беседы, выступления </a:t>
            </a:r>
            <a:r>
              <a:rPr lang="ru-RU" sz="1400" dirty="0"/>
              <a:t>на общешкольных родительских </a:t>
            </a:r>
            <a:r>
              <a:rPr lang="ru-RU" sz="1400" dirty="0" smtClean="0"/>
              <a:t>собраниях, педагогических советах;</a:t>
            </a:r>
            <a:endParaRPr lang="ru-RU" sz="1400" dirty="0"/>
          </a:p>
          <a:p>
            <a:pPr marL="109728" indent="0">
              <a:buNone/>
            </a:pPr>
            <a:endParaRPr lang="ru-RU" sz="1050" dirty="0" smtClean="0"/>
          </a:p>
          <a:p>
            <a:r>
              <a:rPr lang="ru-RU" dirty="0" smtClean="0"/>
              <a:t>Вторичная: </a:t>
            </a:r>
            <a:r>
              <a:rPr lang="ru-RU" sz="1400" dirty="0" err="1" smtClean="0"/>
              <a:t>проф.мед.осмотр</a:t>
            </a:r>
            <a:r>
              <a:rPr lang="ru-RU" sz="1400" dirty="0" smtClean="0"/>
              <a:t>, по результатам </a:t>
            </a:r>
            <a:r>
              <a:rPr lang="ru-RU" sz="1400" dirty="0" err="1" smtClean="0"/>
              <a:t>соц.психолог.тестирование</a:t>
            </a:r>
            <a:r>
              <a:rPr lang="ru-RU" sz="1400" dirty="0" smtClean="0"/>
              <a:t> ; </a:t>
            </a:r>
            <a:endParaRPr lang="ru-RU" dirty="0" smtClean="0"/>
          </a:p>
          <a:p>
            <a:r>
              <a:rPr lang="ru-RU" dirty="0" smtClean="0"/>
              <a:t>Третичная</a:t>
            </a:r>
            <a:r>
              <a:rPr lang="ru-RU" dirty="0"/>
              <a:t>: </a:t>
            </a:r>
            <a:r>
              <a:rPr lang="ru-RU" sz="1400" dirty="0"/>
              <a:t>социально-трудовая и медицинская реабилитация больных наркоманией.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Профилактика </a:t>
            </a:r>
            <a:r>
              <a:rPr lang="ru-RU" dirty="0" smtClean="0"/>
              <a:t>наркомании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533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1258888" y="274638"/>
            <a:ext cx="7489825" cy="4905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400" dirty="0" smtClean="0"/>
              <a:t>Приказ </a:t>
            </a:r>
            <a:r>
              <a:rPr lang="ru-RU" altLang="ru-RU" sz="2400" dirty="0" err="1" smtClean="0"/>
              <a:t>Минобрнауки</a:t>
            </a:r>
            <a:r>
              <a:rPr lang="ru-RU" altLang="ru-RU" sz="2400" dirty="0" smtClean="0"/>
              <a:t> России от 16 июня 2014г. </a:t>
            </a:r>
            <a:br>
              <a:rPr lang="ru-RU" altLang="ru-RU" sz="2400" dirty="0" smtClean="0"/>
            </a:br>
            <a:r>
              <a:rPr lang="ru-RU" altLang="ru-RU" sz="2400" dirty="0" smtClean="0"/>
              <a:t>№ 658 </a:t>
            </a:r>
          </a:p>
        </p:txBody>
      </p:sp>
      <p:sp>
        <p:nvSpPr>
          <p:cNvPr id="41986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cs typeface="Arial" charset="0"/>
              </a:rPr>
              <a:t>www.narco23.ru</a:t>
            </a:r>
          </a:p>
        </p:txBody>
      </p:sp>
      <p:pic>
        <p:nvPicPr>
          <p:cNvPr id="4096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8625" y="1268413"/>
            <a:ext cx="3384550" cy="5184775"/>
          </a:xfrm>
        </p:spPr>
      </p:pic>
      <p:sp>
        <p:nvSpPr>
          <p:cNvPr id="40965" name="Прямоугольник 4"/>
          <p:cNvSpPr>
            <a:spLocks noChangeArrowheads="1"/>
          </p:cNvSpPr>
          <p:nvPr/>
        </p:nvSpPr>
        <p:spPr bwMode="auto">
          <a:xfrm>
            <a:off x="395288" y="1341438"/>
            <a:ext cx="40322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 u="sng">
                <a:latin typeface="Calibri" pitchFamily="34" charset="0"/>
              </a:rPr>
              <a:t>Приказ Минобрнауки России от 16 июня 2014г. № 658 </a:t>
            </a:r>
          </a:p>
          <a:p>
            <a:pPr eaLnBrk="1" hangingPunct="1"/>
            <a:endParaRPr lang="ru-RU" altLang="ru-RU" b="1">
              <a:latin typeface="Calibri" pitchFamily="34" charset="0"/>
            </a:endParaRPr>
          </a:p>
          <a:p>
            <a:pPr eaLnBrk="1" hangingPunct="1"/>
            <a:r>
              <a:rPr lang="ru-RU" altLang="ru-RU">
                <a:latin typeface="Calibri" pitchFamily="34" charset="0"/>
              </a:rPr>
              <a:t>«Об утверждении Порядка проведения социально-психологического тестирования лиц, обучающихся в общеобразовательных организациях и профессиональных образовательных организациях, а также образовательных организациях высшего образования»</a:t>
            </a:r>
          </a:p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pic>
        <p:nvPicPr>
          <p:cNvPr id="4096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01600"/>
            <a:ext cx="6858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787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904776" y="365723"/>
            <a:ext cx="7643812" cy="5270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400" dirty="0" smtClean="0"/>
              <a:t>Приказ Минздрава России от 6 октября 2014г. </a:t>
            </a:r>
            <a:br>
              <a:rPr lang="ru-RU" altLang="ru-RU" sz="2400" dirty="0" smtClean="0"/>
            </a:br>
            <a:r>
              <a:rPr lang="ru-RU" altLang="ru-RU" sz="2400" dirty="0" smtClean="0"/>
              <a:t>№ 581н </a:t>
            </a: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endParaRPr lang="ru-RU" altLang="ru-RU" sz="2800" dirty="0" smtClean="0"/>
          </a:p>
        </p:txBody>
      </p:sp>
      <p:sp>
        <p:nvSpPr>
          <p:cNvPr id="43010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cs typeface="Arial" charset="0"/>
              </a:rPr>
              <a:t>www.narco23.ru</a:t>
            </a:r>
          </a:p>
        </p:txBody>
      </p:sp>
      <p:pic>
        <p:nvPicPr>
          <p:cNvPr id="4198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725" y="1557338"/>
            <a:ext cx="3381375" cy="4525962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862013"/>
            <a:ext cx="4211840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6 октября 2014г. № 581н с изменениями и дополнениями от: 23 марта, 19 ноября 2020г.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+mj-lt"/>
                <a:cs typeface="Times New Roman" pitchFamily="18" charset="0"/>
              </a:rPr>
              <a:t>«О Порядке проведения профилактических медицинских осмотров обучающихся в общеобразовательных организациях и профессиональных образовательных организациях, а также образовательных организациях высшего образования в целях раннего выявления незаконного потребления наркотических средств и психотропных веществ»</a:t>
            </a:r>
            <a:endParaRPr lang="ru-RU" dirty="0">
              <a:latin typeface="+mj-lt"/>
              <a:cs typeface="+mn-cs"/>
            </a:endParaRPr>
          </a:p>
        </p:txBody>
      </p:sp>
      <p:pic>
        <p:nvPicPr>
          <p:cNvPr id="4199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4450"/>
            <a:ext cx="688975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518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400" smtClean="0">
                <a:solidFill>
                  <a:schemeClr val="bg1"/>
                </a:solidFill>
              </a:rPr>
              <a:t>Анализатор видеоцифровой для фотофиксации и анализа иммунохроматографических тестов «</a:t>
            </a:r>
            <a:r>
              <a:rPr lang="ru-RU" altLang="ru-RU" sz="2400" b="1" smtClean="0">
                <a:solidFill>
                  <a:schemeClr val="bg1"/>
                </a:solidFill>
              </a:rPr>
              <a:t>Сармат СВ»</a:t>
            </a:r>
            <a:endParaRPr lang="ru-RU" altLang="ru-RU" sz="2400" smtClean="0">
              <a:solidFill>
                <a:schemeClr val="bg1"/>
              </a:solidFill>
            </a:endParaRPr>
          </a:p>
        </p:txBody>
      </p:sp>
      <p:sp>
        <p:nvSpPr>
          <p:cNvPr id="50178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cs typeface="Arial" charset="0"/>
              </a:rPr>
              <a:t>www.narco23.ru</a:t>
            </a:r>
          </a:p>
        </p:txBody>
      </p:sp>
      <p:pic>
        <p:nvPicPr>
          <p:cNvPr id="4608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27313" y="1125538"/>
            <a:ext cx="3960812" cy="5280025"/>
          </a:xfrm>
        </p:spPr>
      </p:pic>
    </p:spTree>
    <p:extLst>
      <p:ext uri="{BB962C8B-B14F-4D97-AF65-F5344CB8AC3E}">
        <p14:creationId xmlns:p14="http://schemas.microsoft.com/office/powerpoint/2010/main" val="153025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611188" y="301625"/>
            <a:ext cx="8229600" cy="488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600" dirty="0" smtClean="0">
                <a:solidFill>
                  <a:schemeClr val="bg1"/>
                </a:solidFill>
              </a:rPr>
              <a:t>Техника работы с «Сармат СВ» </a:t>
            </a:r>
            <a:r>
              <a:rPr lang="en-US" altLang="ru-RU" sz="3600" dirty="0" smtClean="0">
                <a:solidFill>
                  <a:schemeClr val="bg1"/>
                </a:solidFill>
              </a:rPr>
              <a:t/>
            </a:r>
            <a:br>
              <a:rPr lang="en-US" altLang="ru-RU" sz="3600" dirty="0" smtClean="0">
                <a:solidFill>
                  <a:schemeClr val="bg1"/>
                </a:solidFill>
              </a:rPr>
            </a:br>
            <a:endParaRPr lang="ru-RU" altLang="ru-RU" sz="3600" dirty="0" smtClean="0">
              <a:solidFill>
                <a:schemeClr val="bg1"/>
              </a:solidFill>
            </a:endParaRPr>
          </a:p>
        </p:txBody>
      </p:sp>
      <p:sp>
        <p:nvSpPr>
          <p:cNvPr id="51202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cs typeface="Arial" charset="0"/>
              </a:rPr>
              <a:t>www.narco23.ru</a:t>
            </a:r>
          </a:p>
        </p:txBody>
      </p:sp>
      <p:sp>
        <p:nvSpPr>
          <p:cNvPr id="47108" name="Прямоугольник 4"/>
          <p:cNvSpPr>
            <a:spLocks noChangeArrowheads="1"/>
          </p:cNvSpPr>
          <p:nvPr/>
        </p:nvSpPr>
        <p:spPr bwMode="auto">
          <a:xfrm>
            <a:off x="3227388" y="1608138"/>
            <a:ext cx="22320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dirty="0">
                <a:latin typeface="Calibri" pitchFamily="34" charset="0"/>
              </a:rPr>
              <a:t>Тест-контейнер для сбора и анализа мочи на наркотики ИВД (Тест-система «НАРКОЛАБ» </a:t>
            </a:r>
          </a:p>
        </p:txBody>
      </p:sp>
      <p:sp>
        <p:nvSpPr>
          <p:cNvPr id="47109" name="Прямоугольник 7"/>
          <p:cNvSpPr>
            <a:spLocks noChangeArrowheads="1"/>
          </p:cNvSpPr>
          <p:nvPr/>
        </p:nvSpPr>
        <p:spPr bwMode="auto">
          <a:xfrm>
            <a:off x="6153150" y="4103688"/>
            <a:ext cx="24479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>
                <a:latin typeface="Calibri" pitchFamily="34" charset="0"/>
              </a:rPr>
              <a:t>Объектом исследования при проведении профилактических медицинских осмотров является моча.</a:t>
            </a:r>
          </a:p>
        </p:txBody>
      </p:sp>
      <p:sp>
        <p:nvSpPr>
          <p:cNvPr id="47110" name="Прямоугольник 10"/>
          <p:cNvSpPr>
            <a:spLocks noChangeArrowheads="1"/>
          </p:cNvSpPr>
          <p:nvPr/>
        </p:nvSpPr>
        <p:spPr bwMode="auto">
          <a:xfrm>
            <a:off x="585788" y="4657725"/>
            <a:ext cx="185261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>
                <a:latin typeface="Calibri" pitchFamily="34" charset="0"/>
              </a:rPr>
              <a:t>Блютуз принтер предназначен для печати анализов на термобумаге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1476375" y="3141663"/>
            <a:ext cx="71438" cy="1223962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112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3" y="1155700"/>
            <a:ext cx="317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3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088" y="1155700"/>
            <a:ext cx="2457450" cy="3275013"/>
          </a:xfrm>
        </p:spPr>
      </p:pic>
      <p:pic>
        <p:nvPicPr>
          <p:cNvPr id="47114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5" y="3633788"/>
            <a:ext cx="2305050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731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68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8977775"/>
              </p:ext>
            </p:extLst>
          </p:nvPr>
        </p:nvGraphicFramePr>
        <p:xfrm>
          <a:off x="2267744" y="2060848"/>
          <a:ext cx="6197600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r:id="rId4" imgW="6194073" imgH="4163929" progId="Excel.Chart.8">
                  <p:embed/>
                </p:oleObj>
              </mc:Choice>
              <mc:Fallback>
                <p:oleObj r:id="rId4" imgW="6194073" imgH="4163929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2060848"/>
                        <a:ext cx="6197600" cy="416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>
          <a:xfrm>
            <a:off x="889000" y="-171450"/>
            <a:ext cx="7570788" cy="1162050"/>
          </a:xfrm>
        </p:spPr>
        <p:txBody>
          <a:bodyPr/>
          <a:lstStyle/>
          <a:p>
            <a:pPr algn="ctr" eaLnBrk="1" hangingPunct="1"/>
            <a:r>
              <a:rPr lang="ru-RU" altLang="ru-RU" sz="2200" dirty="0" smtClean="0">
                <a:solidFill>
                  <a:schemeClr val="tx2"/>
                </a:solidFill>
                <a:cs typeface="Times New Roman" pitchFamily="18" charset="0"/>
              </a:rPr>
              <a:t/>
            </a:r>
            <a:br>
              <a:rPr lang="ru-RU" altLang="ru-RU" sz="2200" dirty="0" smtClean="0">
                <a:solidFill>
                  <a:schemeClr val="tx2"/>
                </a:solidFill>
                <a:cs typeface="Times New Roman" pitchFamily="18" charset="0"/>
              </a:rPr>
            </a:br>
            <a:r>
              <a:rPr lang="ru-RU" alt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Итоги профилактических осмотров обучающихся в общеобразовательных организациях города Краснодара</a:t>
            </a:r>
            <a:br>
              <a:rPr lang="ru-RU" alt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2021-2022 учебном году</a:t>
            </a:r>
            <a:r>
              <a:rPr lang="ru-RU" altLang="ru-RU" sz="22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45060" name="Текст 2"/>
          <p:cNvSpPr>
            <a:spLocks noGrp="1"/>
          </p:cNvSpPr>
          <p:nvPr>
            <p:ph type="body" sz="half" idx="2"/>
          </p:nvPr>
        </p:nvSpPr>
        <p:spPr>
          <a:xfrm>
            <a:off x="0" y="1597819"/>
            <a:ext cx="4968875" cy="1379537"/>
          </a:xfrm>
        </p:spPr>
        <p:txBody>
          <a:bodyPr>
            <a:normAutofit fontScale="62500" lnSpcReduction="20000"/>
          </a:bodyPr>
          <a:lstStyle/>
          <a:p>
            <a:pPr marL="342900" indent="-342900" algn="ctr" eaLnBrk="1" hangingPunct="1"/>
            <a:r>
              <a:rPr lang="ru-RU" altLang="ru-RU" sz="3200" b="1" dirty="0" smtClean="0"/>
              <a:t>Всего осмотрено</a:t>
            </a:r>
          </a:p>
          <a:p>
            <a:pPr marL="342900" indent="-342900" algn="ctr" eaLnBrk="1" hangingPunct="1"/>
            <a:r>
              <a:rPr lang="ru-RU" altLang="ru-RU" sz="3600" b="1" dirty="0" smtClean="0">
                <a:solidFill>
                  <a:srgbClr val="C00000"/>
                </a:solidFill>
              </a:rPr>
              <a:t>4 603  чел.</a:t>
            </a:r>
            <a:r>
              <a:rPr lang="ru-RU" altLang="ru-RU" sz="3600" b="1" dirty="0" smtClean="0"/>
              <a:t> </a:t>
            </a:r>
          </a:p>
          <a:p>
            <a:pPr marL="342900" indent="-342900" algn="ctr" eaLnBrk="1" hangingPunct="1">
              <a:spcBef>
                <a:spcPct val="0"/>
              </a:spcBef>
            </a:pPr>
            <a:r>
              <a:rPr lang="ru-RU" altLang="ru-RU" sz="2800" b="1" dirty="0" smtClean="0"/>
              <a:t>из</a:t>
            </a:r>
            <a:r>
              <a:rPr lang="ru-RU" altLang="ru-RU" sz="5400" b="1" dirty="0" smtClean="0"/>
              <a:t> </a:t>
            </a:r>
            <a:r>
              <a:rPr lang="ru-RU" altLang="ru-RU" sz="3200" b="1" dirty="0" smtClean="0"/>
              <a:t>50</a:t>
            </a:r>
            <a:r>
              <a:rPr lang="ru-RU" altLang="ru-RU" sz="5400" b="1" dirty="0" smtClean="0"/>
              <a:t> </a:t>
            </a:r>
            <a:r>
              <a:rPr lang="ru-RU" altLang="ru-RU" sz="2800" b="1" dirty="0" smtClean="0"/>
              <a:t>образовательных организаций</a:t>
            </a:r>
            <a:endParaRPr lang="ru-RU" alt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2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cs typeface="Arial" charset="0"/>
              </a:rPr>
              <a:t>www.narco23.ru</a:t>
            </a:r>
          </a:p>
        </p:txBody>
      </p:sp>
      <p:sp>
        <p:nvSpPr>
          <p:cNvPr id="45062" name="Прямоугольник 7"/>
          <p:cNvSpPr>
            <a:spLocks noChangeArrowheads="1"/>
          </p:cNvSpPr>
          <p:nvPr/>
        </p:nvSpPr>
        <p:spPr bwMode="auto">
          <a:xfrm>
            <a:off x="5651500" y="1341438"/>
            <a:ext cx="32400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70C0"/>
                </a:solidFill>
                <a:latin typeface="Calibri" pitchFamily="34" charset="0"/>
              </a:rPr>
              <a:t>Юноши</a:t>
            </a:r>
          </a:p>
          <a:p>
            <a:pPr eaLnBrk="1" hangingPunct="1"/>
            <a:r>
              <a:rPr lang="ru-RU" altLang="ru-RU" sz="2800" b="1">
                <a:solidFill>
                  <a:srgbClr val="0070C0"/>
                </a:solidFill>
                <a:latin typeface="Calibri" pitchFamily="34" charset="0"/>
              </a:rPr>
              <a:t>2 074</a:t>
            </a:r>
          </a:p>
        </p:txBody>
      </p:sp>
      <p:pic>
        <p:nvPicPr>
          <p:cNvPr id="45063" name="Picture 2" descr="C:\Users\nnecvetaev\Downloads\intimidad-0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r="45496"/>
          <a:stretch>
            <a:fillRect/>
          </a:stretch>
        </p:blipFill>
        <p:spPr bwMode="auto">
          <a:xfrm>
            <a:off x="4859338" y="2708275"/>
            <a:ext cx="64770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4" name="Picture 2" descr="C:\Users\nnecvetaev\Downloads\intimidad-0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04" t="14731"/>
          <a:stretch>
            <a:fillRect/>
          </a:stretch>
        </p:blipFill>
        <p:spPr bwMode="auto">
          <a:xfrm>
            <a:off x="4932363" y="1268413"/>
            <a:ext cx="541337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5" name="Прямоугольник 9"/>
          <p:cNvSpPr>
            <a:spLocks noChangeArrowheads="1"/>
          </p:cNvSpPr>
          <p:nvPr/>
        </p:nvSpPr>
        <p:spPr bwMode="auto">
          <a:xfrm>
            <a:off x="5580063" y="2708275"/>
            <a:ext cx="32400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Calibri" pitchFamily="34" charset="0"/>
              </a:rPr>
              <a:t>Девушки</a:t>
            </a:r>
          </a:p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Calibri" pitchFamily="34" charset="0"/>
              </a:rPr>
              <a:t> 2 529</a:t>
            </a:r>
            <a:endParaRPr lang="ru-RU" altLang="ru-RU" sz="2800" b="1">
              <a:latin typeface="Calibri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39750" y="3305549"/>
            <a:ext cx="39608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070" name="Object 14"/>
          <p:cNvGraphicFramePr>
            <a:graphicFrameLocks noChangeAspect="1"/>
          </p:cNvGraphicFramePr>
          <p:nvPr/>
        </p:nvGraphicFramePr>
        <p:xfrm>
          <a:off x="1116013" y="3429000"/>
          <a:ext cx="7258050" cy="314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Диаграмма" r:id="rId7" imgW="7258050" imgH="3143250" progId="MSGraph.Chart.8">
                  <p:embed followColorScheme="full"/>
                </p:oleObj>
              </mc:Choice>
              <mc:Fallback>
                <p:oleObj name="Диаграмма" r:id="rId7" imgW="7258050" imgH="314325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3429000"/>
                        <a:ext cx="7258050" cy="314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3908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107</TotalTime>
  <Words>589</Words>
  <Application>Microsoft Office PowerPoint</Application>
  <PresentationFormat>Экран (4:3)</PresentationFormat>
  <Paragraphs>60</Paragraphs>
  <Slides>11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Открытая</vt:lpstr>
      <vt:lpstr>Диаграмма Microsoft Excel</vt:lpstr>
      <vt:lpstr>Диаграмма</vt:lpstr>
      <vt:lpstr>Актуальные проблемы профилактики употребления ПАВ среди несовершеннолетних</vt:lpstr>
      <vt:lpstr>Презентация PowerPoint</vt:lpstr>
      <vt:lpstr>Презентация PowerPoint</vt:lpstr>
      <vt:lpstr>Профилактика наркомании</vt:lpstr>
      <vt:lpstr>Приказ Минобрнауки России от 16 июня 2014г.  № 658 </vt:lpstr>
      <vt:lpstr>Приказ Минздрава России от 6 октября 2014г.  № 581н  </vt:lpstr>
      <vt:lpstr>Анализатор видеоцифровой для фотофиксации и анализа иммунохроматографических тестов «Сармат СВ»</vt:lpstr>
      <vt:lpstr>Техника работы с «Сармат СВ»  </vt:lpstr>
      <vt:lpstr> Итоги профилактических осмотров обучающихся в общеобразовательных организациях города Краснодара в 2021-2022 учебном году </vt:lpstr>
      <vt:lpstr>Тактика педагога при подозрении подростка в употреблении ПАВ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проблемы профилактики употребления ПАВ среди несовершеннолетних</dc:title>
  <dc:creator>BES</dc:creator>
  <cp:lastModifiedBy>BES</cp:lastModifiedBy>
  <cp:revision>8</cp:revision>
  <dcterms:created xsi:type="dcterms:W3CDTF">2023-05-14T12:26:32Z</dcterms:created>
  <dcterms:modified xsi:type="dcterms:W3CDTF">2023-05-17T21:14:17Z</dcterms:modified>
</cp:coreProperties>
</file>